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307" r:id="rId22"/>
    <p:sldId id="306" r:id="rId23"/>
    <p:sldId id="294" r:id="rId24"/>
    <p:sldId id="296" r:id="rId25"/>
    <p:sldId id="297" r:id="rId26"/>
    <p:sldId id="298" r:id="rId27"/>
    <p:sldId id="314" r:id="rId28"/>
    <p:sldId id="313" r:id="rId29"/>
    <p:sldId id="315" r:id="rId30"/>
    <p:sldId id="316" r:id="rId31"/>
    <p:sldId id="317" r:id="rId32"/>
    <p:sldId id="318" r:id="rId33"/>
    <p:sldId id="309" r:id="rId34"/>
    <p:sldId id="310" r:id="rId35"/>
    <p:sldId id="311" r:id="rId36"/>
    <p:sldId id="312" r:id="rId37"/>
    <p:sldId id="287" r:id="rId38"/>
    <p:sldId id="277" r:id="rId39"/>
    <p:sldId id="268" r:id="rId4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4"/>
        <p:guide pos="3834"/>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presProps" Target="presProps.xml"  /><Relationship Id="rId42" Type="http://schemas.openxmlformats.org/officeDocument/2006/relationships/viewProps" Target="viewProps.xml"  /><Relationship Id="rId43" Type="http://schemas.openxmlformats.org/officeDocument/2006/relationships/theme" Target="theme/theme1.xml"  /><Relationship Id="rId44"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2025-04-11</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 Id="rId3" Type="http://schemas.openxmlformats.org/officeDocument/2006/relationships/image" Target="../media/image24.png"  /><Relationship Id="rId4" Type="http://schemas.openxmlformats.org/officeDocument/2006/relationships/image" Target="../media/image25.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 Id="rId3" Type="http://schemas.openxmlformats.org/officeDocument/2006/relationships/image" Target="../media/image27.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 Id="rId3" Type="http://schemas.openxmlformats.org/officeDocument/2006/relationships/image" Target="../media/image35.png"  /><Relationship Id="rId4" Type="http://schemas.openxmlformats.org/officeDocument/2006/relationships/image" Target="../media/image36.png"  /><Relationship Id="rId5" Type="http://schemas.openxmlformats.org/officeDocument/2006/relationships/image" Target="../media/image37.png"  /></Relationships>
</file>

<file path=ppt/slides/_rels/slide36.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 Id="rId3" Type="http://schemas.openxmlformats.org/officeDocument/2006/relationships/image" Target="../media/image39.gif"  /><Relationship Id="rId4" Type="http://schemas.openxmlformats.org/officeDocument/2006/relationships/image" Target="../media/image40.png"  /><Relationship Id="rId5" Type="http://schemas.openxmlformats.org/officeDocument/2006/relationships/image" Target="../media/image41.jpeg"  /><Relationship Id="rId6" Type="http://schemas.openxmlformats.org/officeDocument/2006/relationships/image" Target="../media/image42.jpeg"  /><Relationship Id="rId7" Type="http://schemas.openxmlformats.org/officeDocument/2006/relationships/image" Target="../media/image43.jpeg"  /><Relationship Id="rId8" Type="http://schemas.openxmlformats.org/officeDocument/2006/relationships/image" Target="../media/image44.png"  /><Relationship Id="rId9" Type="http://schemas.openxmlformats.org/officeDocument/2006/relationships/image" Target="../media/image44.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키 설정</a:t>
            </a:r>
            <a:endParaRPr lang="ko-KR" altLang="en-US"/>
          </a:p>
        </p:txBody>
      </p:sp>
      <p:graphicFrame>
        <p:nvGraphicFramePr>
          <p:cNvPr id="6" name=""/>
          <p:cNvGraphicFramePr>
            <a:graphicFrameLocks noGrp="1"/>
          </p:cNvGraphicFramePr>
          <p:nvPr/>
        </p:nvGraphicFramePr>
        <p:xfrm>
          <a:off x="609599" y="1417638"/>
          <a:ext cx="5371272" cy="5115948"/>
        </p:xfrm>
        <a:graphic>
          <a:graphicData uri="http://schemas.openxmlformats.org/drawingml/2006/table">
            <a:tbl>
              <a:tblPr firstRow="1" bandRow="1">
                <a:tableStyleId>{D68EC60B-5C72-4F00-A40B-8A06571290DB}</a:tableStyleId>
              </a:tblPr>
              <a:tblGrid>
                <a:gridCol w="1790424"/>
                <a:gridCol w="1790424"/>
                <a:gridCol w="1790424"/>
              </a:tblGrid>
              <a:tr h="426329">
                <a:tc>
                  <a:txBody>
                    <a:bodyPr vert="horz" wrap="square" lIns="91440" tIns="45720" rIns="91440" bIns="45720" anchor="ctr" anchorCtr="0">
                      <a:spAutoFit/>
                    </a:bodyPr>
                    <a:p>
                      <a:pPr algn="ctr">
                        <a:spcBef>
                          <a:spcPts val="0"/>
                        </a:spcBef>
                        <a:spcAft>
                          <a:spcPts val="0"/>
                        </a:spcAft>
                        <a:defRPr/>
                      </a:pPr>
                      <a:r>
                        <a:rPr lang="ko-KR" altLang="en-US" spc="0"/>
                        <a:t>행동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키보드</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마우스</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r>
              <a:tr h="426329">
                <a:tc>
                  <a:txBody>
                    <a:bodyPr vert="horz" wrap="square" lIns="91440" tIns="45720" rIns="91440" bIns="45720" anchor="ctr" anchorCtr="0">
                      <a:spAutoFit/>
                    </a:bodyPr>
                    <a:p>
                      <a:pPr algn="ctr">
                        <a:spcBef>
                          <a:spcPts val="0"/>
                        </a:spcBef>
                        <a:spcAft>
                          <a:spcPts val="0"/>
                        </a:spcAft>
                        <a:defRPr/>
                      </a:pPr>
                      <a:r>
                        <a:rPr lang="ko-KR" altLang="en-US" spc="0"/>
                        <a:t>좌측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우측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D</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상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하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점프</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Space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좌클릭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특수 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우클릭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무기 교체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Q</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휠 업</a:t>
                      </a:r>
                      <a:r>
                        <a:rPr lang="en-US" altLang="ko-KR" spc="0"/>
                        <a:t>/</a:t>
                      </a:r>
                      <a:r>
                        <a:rPr lang="ko-KR" altLang="en-US" spc="0"/>
                        <a:t>다운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대쉬</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LShift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인터랙션</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메뉴 열기</a:t>
                      </a:r>
                      <a:r>
                        <a:rPr lang="en-US" altLang="ko-KR" spc="0"/>
                        <a:t>(</a:t>
                      </a:r>
                      <a:r>
                        <a:rPr lang="ko-KR" altLang="en-US" spc="0"/>
                        <a:t>설정</a:t>
                      </a: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ESC</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bl>
          </a:graphicData>
        </a:graphic>
      </p:graphicFrame>
      <p:pic>
        <p:nvPicPr>
          <p:cNvPr id="10" name=""/>
          <p:cNvPicPr>
            <a:picLocks noChangeAspect="1"/>
          </p:cNvPicPr>
          <p:nvPr/>
        </p:nvPicPr>
        <p:blipFill rotWithShape="1">
          <a:blip r:embed="rId2"/>
          <a:stretch>
            <a:fillRect/>
          </a:stretch>
        </p:blipFill>
        <p:spPr>
          <a:xfrm>
            <a:off x="6096000" y="1417638"/>
            <a:ext cx="5531554" cy="3111499"/>
          </a:xfrm>
          <a:prstGeom prst="rect">
            <a:avLst/>
          </a:prstGeom>
        </p:spPr>
      </p:pic>
    </p:spTree>
    <p:extLst>
      <p:ext uri="{BB962C8B-B14F-4D97-AF65-F5344CB8AC3E}">
        <p14:creationId xmlns:p14="http://schemas.microsoft.com/office/powerpoint/2010/main" val="32247988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159199"/>
            <a:ext cx="10972798" cy="770282"/>
          </a:xfrm>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150492" y="929481"/>
          <a:ext cx="11893912" cy="5692141"/>
        </p:xfrm>
        <a:graphic>
          <a:graphicData uri="http://schemas.openxmlformats.org/drawingml/2006/table">
            <a:tbl>
              <a:tblPr firstRow="1" bandRow="1">
                <a:tableStyleId>{D68EC60B-5C72-4F00-A40B-8A06571290DB}</a:tableStyleId>
              </a:tblPr>
              <a:tblGrid>
                <a:gridCol w="2137190"/>
                <a:gridCol w="3627094"/>
                <a:gridCol w="3136873"/>
                <a:gridCol w="2992754"/>
              </a:tblGrid>
              <a:tr h="273381">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73381">
                <a:tc rowSpan="3">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ko-KR" altLang="en-US"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7338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492456">
                <a:tc rowSpan="3">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ko-KR" altLang="en-US"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7020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ko-KR" altLang="en-US"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과충전 사격</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10</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공격력 </a:t>
                      </a:r>
                      <a:r>
                        <a:rPr lang="en-US" altLang="ko-KR" sz="1400" spc="0"/>
                        <a:t>40%</a:t>
                      </a:r>
                      <a:r>
                        <a:rPr lang="ko-KR" altLang="en-US" sz="1400" spc="0"/>
                        <a:t> 증가</a:t>
                      </a:r>
                      <a:r>
                        <a:rPr lang="en-US" altLang="ko-KR" sz="1400" spc="0"/>
                        <a:t>,</a:t>
                      </a:r>
                      <a:r>
                        <a:rPr lang="ko-KR" altLang="en-US" sz="1400" spc="0"/>
                        <a:t> 초당 체력 </a:t>
                      </a:r>
                      <a:r>
                        <a:rPr lang="en-US" altLang="ko-KR" sz="1400" spc="0"/>
                        <a:t>2%</a:t>
                      </a:r>
                      <a:r>
                        <a:rPr lang="ko-KR" altLang="en-US" sz="1400" spc="0"/>
                        <a:t>소모</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불굴의 전사</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8</a:t>
                      </a:r>
                      <a:r>
                        <a:rPr lang="ko-KR" altLang="en-US" sz="1400" spc="0"/>
                        <a:t>초</a:t>
                      </a:r>
                      <a:r>
                        <a:rPr lang="en-US" altLang="ko-KR" sz="1400" spc="0"/>
                        <a:t>,</a:t>
                      </a:r>
                      <a:r>
                        <a:rPr lang="ko-KR" altLang="en-US" sz="1400" spc="0"/>
                        <a:t> 쿨타임 </a:t>
                      </a:r>
                      <a:r>
                        <a:rPr lang="en-US" altLang="ko-KR" sz="1400" spc="0"/>
                        <a:t>90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40%</a:t>
                      </a:r>
                      <a:r>
                        <a:rPr lang="ko-KR" altLang="en-US" sz="1400" spc="0"/>
                        <a:t> 증가</a:t>
                      </a:r>
                      <a:r>
                        <a:rPr lang="en-US" altLang="ko-KR" sz="1400" spc="0"/>
                        <a:t>,</a:t>
                      </a:r>
                      <a:r>
                        <a:rPr lang="ko-KR" altLang="en-US" sz="1400" spc="0"/>
                        <a:t> 초당 체력 </a:t>
                      </a:r>
                      <a:r>
                        <a:rPr lang="en-US" altLang="ko-KR" sz="1400" spc="0"/>
                        <a:t>3%</a:t>
                      </a:r>
                      <a:r>
                        <a:rPr lang="ko-KR" altLang="en-US" sz="1400" spc="0"/>
                        <a:t> 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시간 왜곡</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5</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모든 행동 속도 </a:t>
                      </a:r>
                      <a:r>
                        <a:rPr lang="en-US" altLang="ko-KR" sz="1400" spc="0"/>
                        <a:t>50%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시스템</a:t>
            </a:r>
            <a:r>
              <a:rPr lang="en-US" altLang="ko-KR"/>
              <a:t>)</a:t>
            </a:r>
            <a:endParaRPr lang="en-US" altLang="ko-KR"/>
          </a:p>
        </p:txBody>
      </p:sp>
      <p:pic>
        <p:nvPicPr>
          <p:cNvPr id="5" name=""/>
          <p:cNvPicPr>
            <a:picLocks noChangeAspect="1"/>
          </p:cNvPicPr>
          <p:nvPr/>
        </p:nvPicPr>
        <p:blipFill rotWithShape="1">
          <a:blip r:embed="rId2"/>
          <a:stretch>
            <a:fillRect/>
          </a:stretch>
        </p:blipFill>
        <p:spPr>
          <a:xfrm>
            <a:off x="8294053" y="1579306"/>
            <a:ext cx="3288344" cy="1849694"/>
          </a:xfrm>
          <a:prstGeom prst="rect">
            <a:avLst/>
          </a:prstGeom>
        </p:spPr>
      </p:pic>
      <p:pic>
        <p:nvPicPr>
          <p:cNvPr id="6" name=""/>
          <p:cNvPicPr>
            <a:picLocks noChangeAspect="1"/>
          </p:cNvPicPr>
          <p:nvPr/>
        </p:nvPicPr>
        <p:blipFill rotWithShape="1">
          <a:blip r:embed="rId3"/>
          <a:stretch>
            <a:fillRect/>
          </a:stretch>
        </p:blipFill>
        <p:spPr>
          <a:xfrm>
            <a:off x="4442722" y="1579306"/>
            <a:ext cx="3306555" cy="1859937"/>
          </a:xfrm>
          <a:prstGeom prst="rect">
            <a:avLst/>
          </a:prstGeom>
        </p:spPr>
      </p:pic>
      <p:pic>
        <p:nvPicPr>
          <p:cNvPr id="7" name=""/>
          <p:cNvPicPr>
            <a:picLocks noChangeAspect="1"/>
          </p:cNvPicPr>
          <p:nvPr/>
        </p:nvPicPr>
        <p:blipFill rotWithShape="1">
          <a:blip r:embed="rId4"/>
          <a:stretch>
            <a:fillRect/>
          </a:stretch>
        </p:blipFill>
        <p:spPr>
          <a:xfrm>
            <a:off x="609599" y="1579306"/>
            <a:ext cx="3306556" cy="1859938"/>
          </a:xfrm>
          <a:prstGeom prst="rect">
            <a:avLst/>
          </a:prstGeom>
        </p:spPr>
      </p:pic>
      <p:sp>
        <p:nvSpPr>
          <p:cNvPr id="8" name=""/>
          <p:cNvSpPr txBox="1"/>
          <p:nvPr/>
        </p:nvSpPr>
        <p:spPr>
          <a:xfrm>
            <a:off x="1580887" y="3551903"/>
            <a:ext cx="1363980" cy="359636"/>
          </a:xfrm>
          <a:prstGeom prst="rect">
            <a:avLst/>
          </a:prstGeom>
        </p:spPr>
        <p:txBody>
          <a:bodyPr wrap="none">
            <a:spAutoFit/>
          </a:bodyPr>
          <a:p>
            <a:pPr algn="ctr">
              <a:defRPr/>
            </a:pPr>
            <a:r>
              <a:rPr lang="en-US" altLang="ko-KR"/>
              <a:t>&lt;</a:t>
            </a:r>
            <a:r>
              <a:rPr lang="ko-KR" altLang="en-US"/>
              <a:t>인벤토리</a:t>
            </a:r>
            <a:r>
              <a:rPr lang="en-US" altLang="ko-KR"/>
              <a:t>&gt;</a:t>
            </a:r>
            <a:endParaRPr lang="en-US" altLang="ko-KR"/>
          </a:p>
        </p:txBody>
      </p:sp>
      <p:sp>
        <p:nvSpPr>
          <p:cNvPr id="9" name=""/>
          <p:cNvSpPr txBox="1"/>
          <p:nvPr/>
        </p:nvSpPr>
        <p:spPr>
          <a:xfrm>
            <a:off x="5642610" y="3551903"/>
            <a:ext cx="906780" cy="359636"/>
          </a:xfrm>
          <a:prstGeom prst="rect">
            <a:avLst/>
          </a:prstGeom>
        </p:spPr>
        <p:txBody>
          <a:bodyPr wrap="non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&lt;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특성</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&gt;</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endParaRPr>
          </a:p>
        </p:txBody>
      </p:sp>
      <p:sp>
        <p:nvSpPr>
          <p:cNvPr id="10" name=""/>
          <p:cNvSpPr txBox="1"/>
          <p:nvPr/>
        </p:nvSpPr>
        <p:spPr>
          <a:xfrm>
            <a:off x="9481185" y="3551903"/>
            <a:ext cx="906780" cy="359636"/>
          </a:xfrm>
          <a:prstGeom prst="rect">
            <a:avLst/>
          </a:prstGeom>
        </p:spPr>
        <p:txBody>
          <a:bodyPr wrap="non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&lt;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설정</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&gt;</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endParaRPr>
          </a:p>
        </p:txBody>
      </p:sp>
      <p:sp>
        <p:nvSpPr>
          <p:cNvPr id="13" name=""/>
          <p:cNvSpPr/>
          <p:nvPr/>
        </p:nvSpPr>
        <p:spPr>
          <a:xfrm>
            <a:off x="360516" y="4120329"/>
            <a:ext cx="11470967" cy="2529758"/>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p>
        </p:txBody>
      </p:sp>
      <p:sp>
        <p:nvSpPr>
          <p:cNvPr id="12" name=""/>
          <p:cNvSpPr txBox="1"/>
          <p:nvPr/>
        </p:nvSpPr>
        <p:spPr>
          <a:xfrm>
            <a:off x="4692856" y="5634313"/>
            <a:ext cx="6889542" cy="640757"/>
          </a:xfrm>
          <a:prstGeom prst="rect">
            <a:avLst/>
          </a:prstGeom>
        </p:spPr>
        <p:txBody>
          <a:bodyPr wrap="square">
            <a:spAutoFit/>
          </a:bodyPr>
          <a:p>
            <a:pPr algn="ctr">
              <a:defRPr/>
            </a:pPr>
            <a:r>
              <a:rPr lang="ko-KR" altLang="en-US"/>
              <a:t>좌측에 버튼을 눌러서 활성화 시킨 후 본인이 원하는 작업을 진행</a:t>
            </a:r>
            <a:endParaRPr lang="en-US" altLang="ko-KR"/>
          </a:p>
          <a:p>
            <a:pPr algn="ctr">
              <a:defRPr/>
            </a:pPr>
            <a:r>
              <a:rPr lang="en-US" altLang="ko-KR"/>
              <a:t>(</a:t>
            </a:r>
            <a:r>
              <a:rPr lang="ko-KR" altLang="en-US"/>
              <a:t>좌측 버튼 디자인은 컨셉에 맞게 재디자인하는 것도 좋다고 판단</a:t>
            </a:r>
            <a:r>
              <a:rPr lang="en-US" altLang="ko-KR"/>
              <a:t>)</a:t>
            </a:r>
            <a:r>
              <a:rPr lang="ko-KR" altLang="en-US"/>
              <a:t> </a:t>
            </a:r>
            <a:endParaRPr lang="ko-KR" altLang="en-US"/>
          </a:p>
        </p:txBody>
      </p:sp>
      <p:sp>
        <p:nvSpPr>
          <p:cNvPr id="11" name=""/>
          <p:cNvSpPr txBox="1"/>
          <p:nvPr/>
        </p:nvSpPr>
        <p:spPr>
          <a:xfrm>
            <a:off x="609599" y="4376378"/>
            <a:ext cx="4771912" cy="821444"/>
          </a:xfrm>
          <a:prstGeom prst="rect">
            <a:avLst/>
          </a:prstGeom>
        </p:spPr>
        <p:txBody>
          <a:bodyPr wrap="square">
            <a:spAutoFit/>
          </a:bodyPr>
          <a:p>
            <a:pPr>
              <a:defRPr/>
            </a:pPr>
            <a:r>
              <a:rPr lang="en-US" altLang="ko-KR" sz="1600"/>
              <a:t>[TAB</a:t>
            </a:r>
            <a:r>
              <a:rPr lang="ko-KR" altLang="en-US" sz="1600"/>
              <a:t>키로 인벤토리 단축키를 지정</a:t>
            </a:r>
            <a:r>
              <a:rPr lang="en-US" altLang="ko-KR" sz="1600"/>
              <a:t>]</a:t>
            </a:r>
            <a:endParaRPr lang="en-US" altLang="ko-KR" sz="1600"/>
          </a:p>
          <a:p>
            <a:pPr>
              <a:defRPr/>
            </a:pPr>
            <a:r>
              <a:rPr lang="ko-KR" altLang="en-US" sz="1600"/>
              <a:t>다른 기능도 포함되어 있고 거리가 멀어서 </a:t>
            </a:r>
            <a:r>
              <a:rPr lang="en-US" altLang="ko-KR" sz="1600"/>
              <a:t>I</a:t>
            </a:r>
            <a:r>
              <a:rPr lang="ko-KR" altLang="en-US" sz="1600"/>
              <a:t>를 단축키로 설정하는건 비효율적이라 판단</a:t>
            </a:r>
            <a:endParaRPr lang="en-US" altLang="ko-KR" sz="1600"/>
          </a:p>
        </p:txBody>
      </p:sp>
    </p:spTree>
    <p:extLst>
      <p:ext uri="{BB962C8B-B14F-4D97-AF65-F5344CB8AC3E}">
        <p14:creationId xmlns:p14="http://schemas.microsoft.com/office/powerpoint/2010/main" val="11886322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시스템</a:t>
            </a:r>
            <a:r>
              <a:rPr lang="en-US" altLang="ko-KR"/>
              <a:t>)</a:t>
            </a:r>
            <a:endParaRPr lang="en-US" altLang="ko-KR"/>
          </a:p>
        </p:txBody>
      </p:sp>
      <p:pic>
        <p:nvPicPr>
          <p:cNvPr id="5" name=""/>
          <p:cNvPicPr>
            <a:picLocks noChangeAspect="1"/>
          </p:cNvPicPr>
          <p:nvPr/>
        </p:nvPicPr>
        <p:blipFill rotWithShape="1">
          <a:blip r:embed="rId2"/>
          <a:stretch>
            <a:fillRect/>
          </a:stretch>
        </p:blipFill>
        <p:spPr>
          <a:xfrm>
            <a:off x="292466" y="1564455"/>
            <a:ext cx="5063611" cy="2848281"/>
          </a:xfrm>
          <a:prstGeom prst="rect">
            <a:avLst/>
          </a:prstGeom>
        </p:spPr>
      </p:pic>
      <p:pic>
        <p:nvPicPr>
          <p:cNvPr id="6" name=""/>
          <p:cNvPicPr>
            <a:picLocks noChangeAspect="1"/>
          </p:cNvPicPr>
          <p:nvPr/>
        </p:nvPicPr>
        <p:blipFill rotWithShape="1">
          <a:blip r:embed="rId3"/>
          <a:stretch>
            <a:fillRect/>
          </a:stretch>
        </p:blipFill>
        <p:spPr>
          <a:xfrm>
            <a:off x="6741811" y="1564455"/>
            <a:ext cx="5063610" cy="2848281"/>
          </a:xfrm>
          <a:prstGeom prst="rect">
            <a:avLst/>
          </a:prstGeom>
        </p:spPr>
      </p:pic>
      <p:cxnSp>
        <p:nvCxnSpPr>
          <p:cNvPr id="10" name=""/>
          <p:cNvCxnSpPr>
            <a:stCxn id="5" idx="3"/>
            <a:endCxn id="6" idx="1"/>
          </p:cNvCxnSpPr>
          <p:nvPr/>
        </p:nvCxnSpPr>
        <p:spPr>
          <a:xfrm>
            <a:off x="5356077" y="2988596"/>
            <a:ext cx="13857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
          <p:cNvSpPr txBox="1"/>
          <p:nvPr/>
        </p:nvSpPr>
        <p:spPr>
          <a:xfrm>
            <a:off x="1098505" y="4710295"/>
            <a:ext cx="3451533" cy="366908"/>
          </a:xfrm>
          <a:prstGeom prst="rect">
            <a:avLst/>
          </a:prstGeom>
        </p:spPr>
        <p:txBody>
          <a:bodyPr wrap="square">
            <a:spAutoFit/>
          </a:bodyPr>
          <a:p>
            <a:pPr algn="ctr">
              <a:defRPr/>
            </a:pPr>
            <a:r>
              <a:rPr lang="ko-KR" altLang="en-US"/>
              <a:t>로비 화면에서 설정을 누를 시</a:t>
            </a:r>
            <a:endParaRPr lang="ko-KR" altLang="en-US"/>
          </a:p>
        </p:txBody>
      </p:sp>
      <p:sp>
        <p:nvSpPr>
          <p:cNvPr id="12" name=""/>
          <p:cNvSpPr txBox="1"/>
          <p:nvPr/>
        </p:nvSpPr>
        <p:spPr>
          <a:xfrm>
            <a:off x="7015393" y="4710295"/>
            <a:ext cx="4516446" cy="640850"/>
          </a:xfrm>
          <a:prstGeom prst="rect">
            <a:avLst/>
          </a:prstGeom>
        </p:spPr>
        <p:txBody>
          <a:bodyPr wrap="square">
            <a:spAutoFit/>
          </a:bodyPr>
          <a:p>
            <a:pPr>
              <a:defRPr/>
            </a:pPr>
            <a:r>
              <a:rPr lang="ko-KR" altLang="en-US"/>
              <a:t>위 </a:t>
            </a:r>
            <a:r>
              <a:rPr lang="en-US" altLang="ko-KR"/>
              <a:t>4</a:t>
            </a:r>
            <a:r>
              <a:rPr lang="ko-KR" altLang="en-US"/>
              <a:t>가지의 설정은 버튼으로 활성화 시켜서 플레이어가 원하는 값으로설정</a:t>
            </a:r>
            <a:endParaRPr lang="ko-KR" altLang="en-US"/>
          </a:p>
        </p:txBody>
      </p:sp>
      <p:sp>
        <p:nvSpPr>
          <p:cNvPr id="13" name=""/>
          <p:cNvSpPr txBox="1"/>
          <p:nvPr/>
        </p:nvSpPr>
        <p:spPr>
          <a:xfrm>
            <a:off x="2938981" y="5891817"/>
            <a:ext cx="4834192" cy="365227"/>
          </a:xfrm>
          <a:prstGeom prst="rect">
            <a:avLst/>
          </a:prstGeom>
        </p:spPr>
        <p:txBody>
          <a:bodyPr wrap="square">
            <a:spAutoFit/>
          </a:bodyPr>
          <a:p>
            <a:pPr>
              <a:defRPr/>
            </a:pPr>
            <a:r>
              <a:rPr lang="ko-KR" altLang="en-US"/>
              <a:t>인게임 설정창과는 다르게 좌측에 버튼이 없다</a:t>
            </a:r>
            <a:endParaRPr lang="ko-KR" altLang="en-US"/>
          </a:p>
        </p:txBody>
      </p:sp>
      <p:cxnSp>
        <p:nvCxnSpPr>
          <p:cNvPr id="15" name=""/>
          <p:cNvCxnSpPr>
            <a:stCxn id="13" idx="0"/>
          </p:cNvCxnSpPr>
          <p:nvPr/>
        </p:nvCxnSpPr>
        <p:spPr>
          <a:xfrm rot="5400000" flipH="1" flipV="1">
            <a:off x="5309404" y="4459411"/>
            <a:ext cx="1479079" cy="13857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02853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인벤토리</a:t>
            </a:r>
            <a:r>
              <a:rPr lang="en-US" altLang="ko-KR"/>
              <a:t>)</a:t>
            </a:r>
            <a:endParaRPr lang="en-US" altLang="ko-KR"/>
          </a:p>
        </p:txBody>
      </p:sp>
      <p:pic>
        <p:nvPicPr>
          <p:cNvPr id="5" name=""/>
          <p:cNvPicPr>
            <a:picLocks noChangeAspect="1"/>
          </p:cNvPicPr>
          <p:nvPr/>
        </p:nvPicPr>
        <p:blipFill rotWithShape="1">
          <a:blip r:embed="rId2"/>
          <a:stretch>
            <a:fillRect/>
          </a:stretch>
        </p:blipFill>
        <p:spPr>
          <a:xfrm>
            <a:off x="3048000" y="1913193"/>
            <a:ext cx="6096000" cy="3429000"/>
          </a:xfrm>
          <a:prstGeom prst="rect">
            <a:avLst/>
          </a:prstGeom>
        </p:spPr>
      </p:pic>
      <p:cxnSp>
        <p:nvCxnSpPr>
          <p:cNvPr id="9" name=""/>
          <p:cNvCxnSpPr>
            <a:stCxn id="10" idx="1"/>
          </p:cNvCxnSpPr>
          <p:nvPr/>
        </p:nvCxnSpPr>
        <p:spPr>
          <a:xfrm rot="10800000" flipV="1">
            <a:off x="8441405" y="2491862"/>
            <a:ext cx="952496" cy="2970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
          <p:cNvSpPr txBox="1"/>
          <p:nvPr/>
        </p:nvSpPr>
        <p:spPr>
          <a:xfrm>
            <a:off x="9393901" y="2309014"/>
            <a:ext cx="1106130" cy="365697"/>
          </a:xfrm>
          <a:prstGeom prst="rect">
            <a:avLst/>
          </a:prstGeom>
        </p:spPr>
        <p:txBody>
          <a:bodyPr wrap="square">
            <a:spAutoFit/>
          </a:bodyPr>
          <a:p>
            <a:pPr algn="ctr">
              <a:defRPr/>
            </a:pPr>
            <a:r>
              <a:rPr lang="ko-KR" altLang="en-US"/>
              <a:t>무기칸</a:t>
            </a:r>
            <a:endParaRPr lang="ko-KR" altLang="en-US"/>
          </a:p>
        </p:txBody>
      </p:sp>
      <p:sp>
        <p:nvSpPr>
          <p:cNvPr id="11" name=""/>
          <p:cNvSpPr txBox="1"/>
          <p:nvPr/>
        </p:nvSpPr>
        <p:spPr>
          <a:xfrm>
            <a:off x="9393901" y="3950193"/>
            <a:ext cx="1106130" cy="365697"/>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장비칸</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cxnSp>
        <p:nvCxnSpPr>
          <p:cNvPr id="12" name=""/>
          <p:cNvCxnSpPr>
            <a:stCxn id="11" idx="1"/>
          </p:cNvCxnSpPr>
          <p:nvPr/>
        </p:nvCxnSpPr>
        <p:spPr>
          <a:xfrm rot="10800000" flipV="1">
            <a:off x="8441405" y="4133041"/>
            <a:ext cx="952496" cy="0"/>
          </a:xfrm>
          <a:prstGeom prst="straightConnector1">
            <a:avLst/>
          </a:prstGeom>
          <a:noFill/>
          <a:ln w="12700" cap="flat" cmpd="sng" algn="ctr">
            <a:solidFill>
              <a:srgbClr val="ff0000">
                <a:alpha val="100000"/>
              </a:srgbClr>
            </a:solidFill>
            <a:prstDash val="solid"/>
            <a:tailEnd type="arrow"/>
          </a:ln>
        </p:spPr>
      </p:cxnSp>
      <p:sp>
        <p:nvSpPr>
          <p:cNvPr id="13" name=""/>
          <p:cNvSpPr txBox="1"/>
          <p:nvPr/>
        </p:nvSpPr>
        <p:spPr>
          <a:xfrm>
            <a:off x="1015999" y="3590352"/>
            <a:ext cx="1160596" cy="359841"/>
          </a:xfrm>
          <a:prstGeom prst="rect">
            <a:avLst/>
          </a:prstGeom>
        </p:spPr>
        <p:txBody>
          <a:bodyPr wrap="square">
            <a:spAutoFit/>
          </a:bodyPr>
          <a:p>
            <a:pPr>
              <a:defRPr/>
            </a:pPr>
            <a:r>
              <a:rPr lang="ko-KR" altLang="en-US"/>
              <a:t>활성화 </a:t>
            </a:r>
            <a:r>
              <a:rPr lang="en-US" altLang="ko-KR"/>
              <a:t>UI</a:t>
            </a:r>
            <a:endParaRPr lang="en-US" altLang="ko-KR"/>
          </a:p>
        </p:txBody>
      </p:sp>
      <p:cxnSp>
        <p:nvCxnSpPr>
          <p:cNvPr id="14" name=""/>
          <p:cNvCxnSpPr>
            <a:stCxn id="13" idx="3"/>
          </p:cNvCxnSpPr>
          <p:nvPr/>
        </p:nvCxnSpPr>
        <p:spPr>
          <a:xfrm flipV="1">
            <a:off x="2176595" y="3055169"/>
            <a:ext cx="1051663" cy="715103"/>
          </a:xfrm>
          <a:prstGeom prst="straightConnector1">
            <a:avLst/>
          </a:prstGeom>
          <a:noFill/>
          <a:ln w="12700" cap="flat" cmpd="sng" algn="ctr">
            <a:solidFill>
              <a:srgbClr val="ff0000">
                <a:alpha val="100000"/>
              </a:srgbClr>
            </a:solidFill>
            <a:prstDash val="solid"/>
            <a:tailEnd type="arrow"/>
          </a:ln>
        </p:spPr>
      </p:cxnSp>
      <p:sp>
        <p:nvSpPr>
          <p:cNvPr id="15" name=""/>
          <p:cNvSpPr txBox="1"/>
          <p:nvPr/>
        </p:nvSpPr>
        <p:spPr>
          <a:xfrm>
            <a:off x="2890275" y="5656621"/>
            <a:ext cx="1918908" cy="359533"/>
          </a:xfrm>
          <a:prstGeom prst="rect">
            <a:avLst/>
          </a:prstGeom>
        </p:spPr>
        <p:txBody>
          <a:bodyPr wrap="none">
            <a:spAutoFit/>
          </a:bodyPr>
          <a:p>
            <a:pPr>
              <a:defRPr/>
            </a:pPr>
            <a:r>
              <a:rPr lang="ko-KR" altLang="en-US"/>
              <a:t>여백이 많이 남음</a:t>
            </a:r>
            <a:endParaRPr lang="ko-KR" altLang="en-US"/>
          </a:p>
        </p:txBody>
      </p:sp>
      <p:cxnSp>
        <p:nvCxnSpPr>
          <p:cNvPr id="16" name=""/>
          <p:cNvCxnSpPr>
            <a:stCxn id="15" idx="0"/>
          </p:cNvCxnSpPr>
          <p:nvPr/>
        </p:nvCxnSpPr>
        <p:spPr>
          <a:xfrm rot="5400000" flipH="1" flipV="1">
            <a:off x="3463412" y="4519355"/>
            <a:ext cx="1523579" cy="750951"/>
          </a:xfrm>
          <a:prstGeom prst="straightConnector1">
            <a:avLst/>
          </a:prstGeom>
          <a:noFill/>
          <a:ln w="12700" cap="flat" cmpd="sng" algn="ctr">
            <a:solidFill>
              <a:srgbClr val="ff0000">
                <a:alpha val="100000"/>
              </a:srgbClr>
            </a:solidFill>
            <a:prstDash val="solid"/>
            <a:tailEnd type="arrow"/>
          </a:ln>
        </p:spPr>
      </p:cxnSp>
    </p:spTree>
    <p:extLst>
      <p:ext uri="{BB962C8B-B14F-4D97-AF65-F5344CB8AC3E}">
        <p14:creationId xmlns:p14="http://schemas.microsoft.com/office/powerpoint/2010/main" val="354486169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특성</a:t>
            </a:r>
            <a:r>
              <a:rPr lang="en-US" altLang="ko-KR"/>
              <a:t>)</a:t>
            </a:r>
            <a:endParaRPr lang="en-US" altLang="ko-KR"/>
          </a:p>
        </p:txBody>
      </p:sp>
      <p:pic>
        <p:nvPicPr>
          <p:cNvPr id="5" name=""/>
          <p:cNvPicPr>
            <a:picLocks noChangeAspect="1"/>
          </p:cNvPicPr>
          <p:nvPr/>
        </p:nvPicPr>
        <p:blipFill rotWithShape="1">
          <a:blip r:embed="rId2"/>
          <a:stretch>
            <a:fillRect/>
          </a:stretch>
        </p:blipFill>
        <p:spPr>
          <a:xfrm>
            <a:off x="3048000" y="1913193"/>
            <a:ext cx="6096000" cy="3429000"/>
          </a:xfrm>
          <a:prstGeom prst="rect">
            <a:avLst/>
          </a:prstGeom>
        </p:spPr>
      </p:pic>
      <p:sp>
        <p:nvSpPr>
          <p:cNvPr id="6" name=""/>
          <p:cNvSpPr txBox="1"/>
          <p:nvPr/>
        </p:nvSpPr>
        <p:spPr>
          <a:xfrm>
            <a:off x="1015999" y="3590352"/>
            <a:ext cx="1160596" cy="360618"/>
          </a:xfrm>
          <a:prstGeom prst="rect">
            <a:avLst/>
          </a:prstGeom>
        </p:spPr>
        <p:txBody>
          <a:bodyPr wrap="square">
            <a:sp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활성화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UI</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endParaRPr>
          </a:p>
        </p:txBody>
      </p:sp>
      <p:cxnSp>
        <p:nvCxnSpPr>
          <p:cNvPr id="7" name=""/>
          <p:cNvCxnSpPr>
            <a:stCxn id="6" idx="3"/>
          </p:cNvCxnSpPr>
          <p:nvPr/>
        </p:nvCxnSpPr>
        <p:spPr>
          <a:xfrm flipV="1">
            <a:off x="2176595" y="3627694"/>
            <a:ext cx="1051663" cy="142579"/>
          </a:xfrm>
          <a:prstGeom prst="straightConnector1">
            <a:avLst/>
          </a:prstGeom>
          <a:noFill/>
          <a:ln w="12700" cap="flat" cmpd="sng" algn="ctr">
            <a:solidFill>
              <a:srgbClr val="ff0000">
                <a:alpha val="100000"/>
              </a:srgbClr>
            </a:solidFill>
            <a:prstDash val="solid"/>
            <a:tailEnd type="arrow"/>
          </a:ln>
        </p:spPr>
      </p:cxnSp>
      <p:sp>
        <p:nvSpPr>
          <p:cNvPr id="8" name=""/>
          <p:cNvSpPr txBox="1"/>
          <p:nvPr/>
        </p:nvSpPr>
        <p:spPr>
          <a:xfrm>
            <a:off x="9218360" y="2993266"/>
            <a:ext cx="2486940" cy="643379"/>
          </a:xfrm>
          <a:prstGeom prst="rect">
            <a:avLst/>
          </a:prstGeom>
        </p:spPr>
        <p:txBody>
          <a:bodyPr wrap="square">
            <a:spAutoFit/>
          </a:bodyPr>
          <a:p>
            <a:pPr>
              <a:defRPr/>
            </a:pPr>
            <a:r>
              <a:rPr lang="en-US" altLang="ko-KR"/>
              <a:t>3</a:t>
            </a:r>
            <a:r>
              <a:rPr lang="ko-KR" altLang="en-US"/>
              <a:t>가지 중에 </a:t>
            </a:r>
            <a:r>
              <a:rPr lang="en-US" altLang="ko-KR"/>
              <a:t>1</a:t>
            </a:r>
            <a:r>
              <a:rPr lang="ko-KR" altLang="en-US"/>
              <a:t>개만 선택하여 내려가는 방식 </a:t>
            </a:r>
            <a:endParaRPr lang="ko-KR" altLang="en-US"/>
          </a:p>
        </p:txBody>
      </p:sp>
      <p:cxnSp>
        <p:nvCxnSpPr>
          <p:cNvPr id="10" name=""/>
          <p:cNvCxnSpPr>
            <a:stCxn id="8" idx="1"/>
          </p:cNvCxnSpPr>
          <p:nvPr/>
        </p:nvCxnSpPr>
        <p:spPr>
          <a:xfrm rot="10800000" flipV="1">
            <a:off x="7960032" y="3314964"/>
            <a:ext cx="1258328" cy="275388"/>
          </a:xfrm>
          <a:prstGeom prst="straightConnector1">
            <a:avLst/>
          </a:prstGeom>
          <a:noFill/>
          <a:ln w="12700" cap="flat" cmpd="sng" algn="ctr">
            <a:solidFill>
              <a:srgbClr val="ff0000">
                <a:alpha val="100000"/>
              </a:srgbClr>
            </a:solidFill>
            <a:prstDash val="solid"/>
            <a:tailEnd type="arrow"/>
          </a:ln>
        </p:spPr>
      </p:cxnSp>
      <p:sp>
        <p:nvSpPr>
          <p:cNvPr id="11" name=""/>
          <p:cNvSpPr txBox="1"/>
          <p:nvPr/>
        </p:nvSpPr>
        <p:spPr>
          <a:xfrm>
            <a:off x="5061566" y="5502990"/>
            <a:ext cx="5049050" cy="638730"/>
          </a:xfrm>
          <a:prstGeom prst="rect">
            <a:avLst/>
          </a:prstGeom>
        </p:spPr>
        <p:txBody>
          <a:bodyPr wrap="square">
            <a:spAutoFit/>
          </a:bodyPr>
          <a:p>
            <a:pPr>
              <a:defRPr/>
            </a:pPr>
            <a:r>
              <a:rPr lang="ko-KR" altLang="en-US"/>
              <a:t>궁극기로 공격</a:t>
            </a:r>
            <a:r>
              <a:rPr lang="en-US" altLang="ko-KR"/>
              <a:t>,</a:t>
            </a:r>
            <a:r>
              <a:rPr lang="ko-KR" altLang="en-US"/>
              <a:t> 생존</a:t>
            </a:r>
            <a:r>
              <a:rPr lang="en-US" altLang="ko-KR"/>
              <a:t>,</a:t>
            </a:r>
            <a:r>
              <a:rPr lang="ko-KR" altLang="en-US"/>
              <a:t> 유틸 중에 하나만 선택 가능</a:t>
            </a:r>
            <a:endParaRPr lang="ko-KR" altLang="en-US"/>
          </a:p>
          <a:p>
            <a:pPr>
              <a:defRPr/>
            </a:pPr>
            <a:r>
              <a:rPr lang="en-US" altLang="ko-KR"/>
              <a:t>(</a:t>
            </a:r>
            <a:r>
              <a:rPr lang="ko-KR" altLang="en-US"/>
              <a:t>다른 특성과는 다르게 외형 디자인 효과를 추가</a:t>
            </a:r>
            <a:r>
              <a:rPr lang="en-US" altLang="ko-KR"/>
              <a:t>)</a:t>
            </a:r>
            <a:endParaRPr lang="en-US" altLang="ko-KR"/>
          </a:p>
        </p:txBody>
      </p:sp>
      <p:cxnSp>
        <p:nvCxnSpPr>
          <p:cNvPr id="12" name=""/>
          <p:cNvCxnSpPr>
            <a:stCxn id="11" idx="0"/>
          </p:cNvCxnSpPr>
          <p:nvPr/>
        </p:nvCxnSpPr>
        <p:spPr>
          <a:xfrm rot="10800000">
            <a:off x="6321323" y="4683636"/>
            <a:ext cx="1264766" cy="819354"/>
          </a:xfrm>
          <a:prstGeom prst="straightConnector1">
            <a:avLst/>
          </a:prstGeom>
          <a:noFill/>
          <a:ln w="12700" cap="flat" cmpd="sng" algn="ctr">
            <a:solidFill>
              <a:srgbClr val="ff0000">
                <a:alpha val="100000"/>
              </a:srgbClr>
            </a:solidFill>
            <a:prstDash val="solid"/>
            <a:tailEnd type="arrow"/>
          </a:ln>
        </p:spPr>
      </p:cxnSp>
      <p:sp>
        <p:nvSpPr>
          <p:cNvPr id="13" name=""/>
          <p:cNvSpPr txBox="1"/>
          <p:nvPr/>
        </p:nvSpPr>
        <p:spPr>
          <a:xfrm>
            <a:off x="841886" y="5962465"/>
            <a:ext cx="2535679" cy="360230"/>
          </a:xfrm>
          <a:prstGeom prst="rect">
            <a:avLst/>
          </a:prstGeom>
        </p:spPr>
        <p:txBody>
          <a:bodyPr wrap="none">
            <a:spAutoFit/>
          </a:bodyPr>
          <a:p>
            <a:pPr>
              <a:defRPr/>
            </a:pPr>
            <a:r>
              <a:rPr lang="ko-KR" altLang="en-US"/>
              <a:t>특성 아이콘 규격 </a:t>
            </a:r>
            <a:r>
              <a:rPr lang="en-US" altLang="ko-KR"/>
              <a:t>-</a:t>
            </a:r>
            <a:r>
              <a:rPr lang="ko-KR" altLang="en-US"/>
              <a:t> </a:t>
            </a:r>
            <a:r>
              <a:rPr lang="en-US" altLang="ko-KR"/>
              <a:t>88px</a:t>
            </a:r>
            <a:endParaRPr lang="en-US" altLang="ko-KR"/>
          </a:p>
        </p:txBody>
      </p:sp>
    </p:spTree>
    <p:extLst>
      <p:ext uri="{BB962C8B-B14F-4D97-AF65-F5344CB8AC3E}">
        <p14:creationId xmlns:p14="http://schemas.microsoft.com/office/powerpoint/2010/main" val="42256474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설정</a:t>
            </a:r>
            <a:r>
              <a:rPr lang="en-US" altLang="ko-KR"/>
              <a:t>)</a:t>
            </a:r>
            <a:endParaRPr lang="en-US" altLang="ko-KR"/>
          </a:p>
        </p:txBody>
      </p:sp>
      <p:pic>
        <p:nvPicPr>
          <p:cNvPr id="5" name=""/>
          <p:cNvPicPr>
            <a:picLocks noChangeAspect="1"/>
          </p:cNvPicPr>
          <p:nvPr/>
        </p:nvPicPr>
        <p:blipFill rotWithShape="1">
          <a:blip r:embed="rId2"/>
          <a:stretch>
            <a:fillRect/>
          </a:stretch>
        </p:blipFill>
        <p:spPr>
          <a:xfrm>
            <a:off x="3048000" y="1714499"/>
            <a:ext cx="6096000" cy="3429000"/>
          </a:xfrm>
          <a:prstGeom prst="rect">
            <a:avLst/>
          </a:prstGeom>
        </p:spPr>
      </p:pic>
      <p:sp>
        <p:nvSpPr>
          <p:cNvPr id="6" name=""/>
          <p:cNvSpPr txBox="1"/>
          <p:nvPr/>
        </p:nvSpPr>
        <p:spPr>
          <a:xfrm>
            <a:off x="1015999" y="3590352"/>
            <a:ext cx="1160596" cy="359841"/>
          </a:xfrm>
          <a:prstGeom prst="rect">
            <a:avLst/>
          </a:prstGeom>
        </p:spPr>
        <p:txBody>
          <a:bodyPr wrap="square">
            <a:sp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활성화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UI</a:t>
            </a:r>
            <a:endPar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endParaRPr>
          </a:p>
        </p:txBody>
      </p:sp>
      <p:cxnSp>
        <p:nvCxnSpPr>
          <p:cNvPr id="7" name=""/>
          <p:cNvCxnSpPr>
            <a:stCxn id="6" idx="3"/>
          </p:cNvCxnSpPr>
          <p:nvPr/>
        </p:nvCxnSpPr>
        <p:spPr>
          <a:xfrm>
            <a:off x="2176595" y="3770273"/>
            <a:ext cx="1051663" cy="554896"/>
          </a:xfrm>
          <a:prstGeom prst="straightConnector1">
            <a:avLst/>
          </a:prstGeom>
          <a:noFill/>
          <a:ln w="12700" cap="flat" cmpd="sng" algn="ctr">
            <a:solidFill>
              <a:srgbClr val="ff0000">
                <a:alpha val="100000"/>
              </a:srgbClr>
            </a:solidFill>
            <a:prstDash val="solid"/>
            <a:tailEnd type="arrow"/>
          </a:ln>
        </p:spPr>
      </p:cxnSp>
      <p:sp>
        <p:nvSpPr>
          <p:cNvPr id="8" name=""/>
          <p:cNvSpPr txBox="1"/>
          <p:nvPr/>
        </p:nvSpPr>
        <p:spPr>
          <a:xfrm>
            <a:off x="7484107" y="1237769"/>
            <a:ext cx="3821757" cy="359738"/>
          </a:xfrm>
          <a:prstGeom prst="rect">
            <a:avLst/>
          </a:prstGeom>
        </p:spPr>
        <p:txBody>
          <a:bodyPr wrap="square">
            <a:spAutoFit/>
          </a:bodyPr>
          <a:p>
            <a:pPr>
              <a:defRPr/>
            </a:pPr>
            <a:r>
              <a:rPr lang="ko-KR" altLang="en-US"/>
              <a:t>좌측 </a:t>
            </a:r>
            <a:r>
              <a:rPr lang="en-US" altLang="ko-KR"/>
              <a:t>UI</a:t>
            </a:r>
            <a:r>
              <a:rPr lang="ko-KR" altLang="en-US"/>
              <a:t>와 동일하게 활성화하여 활용</a:t>
            </a:r>
            <a:endParaRPr lang="ko-KR" altLang="en-US"/>
          </a:p>
        </p:txBody>
      </p:sp>
      <p:cxnSp>
        <p:nvCxnSpPr>
          <p:cNvPr id="9" name=""/>
          <p:cNvCxnSpPr>
            <a:stCxn id="8" idx="1"/>
          </p:cNvCxnSpPr>
          <p:nvPr/>
        </p:nvCxnSpPr>
        <p:spPr>
          <a:xfrm rot="10800000" flipV="1">
            <a:off x="6096000" y="1417638"/>
            <a:ext cx="1388107" cy="736230"/>
          </a:xfrm>
          <a:prstGeom prst="straightConnector1">
            <a:avLst/>
          </a:prstGeom>
          <a:noFill/>
          <a:ln w="12700" cap="flat" cmpd="sng" algn="ctr">
            <a:solidFill>
              <a:srgbClr val="ff0000">
                <a:alpha val="100000"/>
              </a:srgbClr>
            </a:solidFill>
            <a:prstDash val="solid"/>
            <a:tailEnd type="arrow"/>
          </a:ln>
        </p:spPr>
      </p:cxnSp>
    </p:spTree>
    <p:extLst>
      <p:ext uri="{BB962C8B-B14F-4D97-AF65-F5344CB8AC3E}">
        <p14:creationId xmlns:p14="http://schemas.microsoft.com/office/powerpoint/2010/main" val="281764888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a:t>UI</a:t>
            </a:r>
            <a:r>
              <a:rPr lang="ko-KR" altLang="en-US"/>
              <a:t>기획</a:t>
            </a:r>
            <a:r>
              <a:rPr lang="en-US" altLang="ko-KR"/>
              <a:t>(</a:t>
            </a:r>
            <a:r>
              <a:rPr lang="ko-KR" altLang="en-US"/>
              <a:t>시스템</a:t>
            </a:r>
            <a:r>
              <a:rPr lang="en-US" altLang="ko-KR"/>
              <a:t>)</a:t>
            </a:r>
            <a:endParaRPr lang="en-US" altLang="ko-KR"/>
          </a:p>
        </p:txBody>
      </p:sp>
    </p:spTree>
    <p:extLst>
      <p:ext uri="{BB962C8B-B14F-4D97-AF65-F5344CB8AC3E}">
        <p14:creationId xmlns:p14="http://schemas.microsoft.com/office/powerpoint/2010/main" val="18290393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특성</a:t>
            </a:r>
            <a:r>
              <a:rPr lang="en-US" altLang="ko-KR"/>
              <a:t> IC</a:t>
            </a:r>
            <a:r>
              <a:rPr lang="ko-KR" altLang="en-US"/>
              <a:t> </a:t>
            </a:r>
            <a:r>
              <a:rPr lang="en-US" altLang="ko-KR"/>
              <a:t>[1</a:t>
            </a:r>
            <a:r>
              <a:rPr lang="ko-KR" altLang="en-US"/>
              <a:t>단계</a:t>
            </a:r>
            <a:r>
              <a:rPr lang="en-US" altLang="ko-KR"/>
              <a:t>]</a:t>
            </a:r>
            <a:endParaRPr lang="en-US" altLang="ko-KR"/>
          </a:p>
        </p:txBody>
      </p:sp>
      <p:sp>
        <p:nvSpPr>
          <p:cNvPr id="6" name=""/>
          <p:cNvSpPr/>
          <p:nvPr/>
        </p:nvSpPr>
        <p:spPr>
          <a:xfrm>
            <a:off x="448273" y="1568803"/>
            <a:ext cx="6016439" cy="3720394"/>
          </a:xfrm>
          <a:prstGeom prst="rect">
            <a:avLst/>
          </a:prstGeom>
          <a:noFill/>
          <a:ln>
            <a:noFill/>
          </a:ln>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1.</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장전 시간 감소 (재장전 속도 10% 감소)</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시계 바늘이 빠르게 움직이는 느낌 + 장전 중인 탄창 이미지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2.</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공격 속도 증가 (공속 5%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속도감 있는 화살표 2~3개 + 손 움직임 실루엣</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3.</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탄창 증가 (탄창 크기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여러 개의 탄환이 겹쳐져 있거나, 큰 탄창 아이콘</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4.</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체력 증가 (기본 체력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초록 십자가 + 실드 or 심장 아이콘</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5.</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보호 기어 (상태 이상 지속 시간 30% 감소)</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방독면, 안경, 혹은 방호복 실루엣 아이콘</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6.</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방어력 증가 (방어력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금속 방패, 톱니바퀴 테두리 방어구 아이콘</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p:txBody>
      </p:sp>
      <p:sp>
        <p:nvSpPr>
          <p:cNvPr id="8" name=""/>
          <p:cNvSpPr txBox="1"/>
          <p:nvPr/>
        </p:nvSpPr>
        <p:spPr>
          <a:xfrm>
            <a:off x="6679793" y="1568803"/>
            <a:ext cx="4634865" cy="1791617"/>
          </a:xfrm>
          <a:prstGeom prst="rect">
            <a:avLst/>
          </a:prstGeom>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rPr>
              <a:t>7.</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rPr>
              <a:t>이동 속도 증가 (이속 5%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rPr>
              <a:t>디자인 설명: 발바닥 + 날개 또는 붉은 잔상 효과</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rPr>
              <a:t>8.</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rPr>
              <a:t>스킬 쿨타임 감소 (10% 단축)</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rPr>
              <a:t>디자인 설명: 모래시계 아이콘 + 화살표 회전 이펙트</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rPr>
              <a:t>9.</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rPr>
              <a:t>시야 증가 (시야 범위 10% 확장)</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rPr>
              <a:t>디자인 설명: 망원경 or 눈 + 원형 레이더 확대 이미지</a:t>
            </a:r>
            <a:endParaRPr lang="ko-KR" altLang="en-US" sz="1400">
              <a:latin typeface="맑은 고딕"/>
            </a:endParaRPr>
          </a:p>
        </p:txBody>
      </p:sp>
      <p:pic>
        <p:nvPicPr>
          <p:cNvPr id="9" name=""/>
          <p:cNvPicPr>
            <a:picLocks noChangeAspect="1"/>
          </p:cNvPicPr>
          <p:nvPr/>
        </p:nvPicPr>
        <p:blipFill rotWithShape="1">
          <a:blip r:embed="rId2"/>
          <a:stretch>
            <a:fillRect/>
          </a:stretch>
        </p:blipFill>
        <p:spPr>
          <a:xfrm>
            <a:off x="6679793" y="3429000"/>
            <a:ext cx="3191385" cy="3191385"/>
          </a:xfrm>
          <a:prstGeom prst="rect">
            <a:avLst/>
          </a:prstGeom>
        </p:spPr>
      </p:pic>
      <p:sp>
        <p:nvSpPr>
          <p:cNvPr id="10" name=""/>
          <p:cNvSpPr txBox="1"/>
          <p:nvPr/>
        </p:nvSpPr>
        <p:spPr>
          <a:xfrm>
            <a:off x="10039145" y="4243233"/>
            <a:ext cx="1543252" cy="365371"/>
          </a:xfrm>
          <a:prstGeom prst="rect">
            <a:avLst/>
          </a:prstGeom>
        </p:spPr>
        <p:txBody>
          <a:bodyPr wrap="square">
            <a:spAutoFit/>
          </a:bodyPr>
          <a:p>
            <a:pPr algn="ctr">
              <a:defRPr/>
            </a:pPr>
            <a:r>
              <a:rPr lang="ko-KR" altLang="en-US"/>
              <a:t>← 예시</a:t>
            </a:r>
            <a:endParaRPr lang="ko-KR" altLang="en-US"/>
          </a:p>
        </p:txBody>
      </p:sp>
      <p:sp>
        <p:nvSpPr>
          <p:cNvPr id="11" name=""/>
          <p:cNvSpPr txBox="1"/>
          <p:nvPr/>
        </p:nvSpPr>
        <p:spPr>
          <a:xfrm>
            <a:off x="1661242" y="5728313"/>
            <a:ext cx="1544873" cy="358817"/>
          </a:xfrm>
          <a:prstGeom prst="rect">
            <a:avLst/>
          </a:prstGeom>
        </p:spPr>
        <p:txBody>
          <a:bodyPr wrap="none">
            <a:spAutoFit/>
          </a:bodyPr>
          <a:p>
            <a:pPr>
              <a:defRPr/>
            </a:pPr>
            <a:r>
              <a:rPr lang="ko-KR" altLang="en-US"/>
              <a:t>규격 </a:t>
            </a:r>
            <a:r>
              <a:rPr lang="en-US" altLang="ko-KR"/>
              <a:t>-</a:t>
            </a:r>
            <a:r>
              <a:rPr lang="ko-KR" altLang="en-US"/>
              <a:t> </a:t>
            </a:r>
            <a:r>
              <a:rPr lang="en-US" altLang="ko-KR"/>
              <a:t>88</a:t>
            </a:r>
            <a:r>
              <a:rPr lang="ko-KR" altLang="en-US"/>
              <a:t>픽셀</a:t>
            </a:r>
            <a:endParaRPr lang="ko-KR" altLang="en-US"/>
          </a:p>
        </p:txBody>
      </p:sp>
    </p:spTree>
    <p:extLst>
      <p:ext uri="{BB962C8B-B14F-4D97-AF65-F5344CB8AC3E}">
        <p14:creationId xmlns:p14="http://schemas.microsoft.com/office/powerpoint/2010/main" val="162651151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특성</a:t>
            </a:r>
            <a:r>
              <a:rPr lang="en-US" altLang="ko-KR"/>
              <a:t> IC</a:t>
            </a:r>
            <a:r>
              <a:rPr lang="ko-KR" altLang="en-US"/>
              <a:t> </a:t>
            </a:r>
            <a:r>
              <a:rPr lang="en-US" altLang="ko-KR"/>
              <a:t>[2</a:t>
            </a:r>
            <a:r>
              <a:rPr lang="ko-KR" altLang="en-US"/>
              <a:t>단계</a:t>
            </a:r>
            <a:r>
              <a:rPr lang="en-US" altLang="ko-KR"/>
              <a:t>]</a:t>
            </a:r>
            <a:endParaRPr lang="en-US" altLang="ko-KR"/>
          </a:p>
        </p:txBody>
      </p:sp>
      <p:sp>
        <p:nvSpPr>
          <p:cNvPr id="6" name=""/>
          <p:cNvSpPr/>
          <p:nvPr/>
        </p:nvSpPr>
        <p:spPr>
          <a:xfrm>
            <a:off x="753028" y="1633168"/>
            <a:ext cx="5342972" cy="3719882"/>
          </a:xfrm>
          <a:prstGeom prst="rect">
            <a:avLst/>
          </a:prstGeom>
          <a:noFill/>
          <a:ln>
            <a:noFill/>
          </a:ln>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1.</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데미지 증가 </a:t>
            </a: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모든 데미지 </a:t>
            </a: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10%</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증가</a:t>
            </a: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a:t>
            </a:r>
            <a:endPar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폭발 이펙트 중심에 검 아이콘</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2.</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사거리 증가 (사거리 5%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활이나 총알이 멀리 날아가는 실루엣</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3.</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치명타 확률 증가 (치명타 5%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빨간 십자 + 칼끝에 반짝임 표현</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4.</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체력 30% 이하 방어력 증가 (방어력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체력이 낮은 상태에서 실드가 반짝이는 모습</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5.</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기어 리셋 (피격 시 디버프 제거)</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톱니바퀴에 리셋(</a:t>
            </a:r>
            <a:r>
              <a:rPr xmlns:mc="http://schemas.openxmlformats.org/markup-compatibility/2006" xmlns:hp="http://schemas.haansoft.com/office/presentation/8.0" sz="1400" b="0" i="0" strike="noStrike" mc:Ignorable="hp" hp:hslEmbossed="0">
                <a:solidFill>
                  <a:srgbClr val="000000">
                    <a:alpha val="100000"/>
                  </a:srgbClr>
                </a:solidFill>
                <a:ea typeface="맑은 고딕"/>
              </a:rPr>
              <a:t>↻</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 아이콘 결합</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6.</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생명력 흡수 (적 10마리 당 체력 회복)</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심장 + 적 실루엣이 녹아들어가는 듯한 효과</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p:txBody>
      </p:sp>
      <p:sp>
        <p:nvSpPr>
          <p:cNvPr id="7" name=""/>
          <p:cNvSpPr txBox="1"/>
          <p:nvPr/>
        </p:nvSpPr>
        <p:spPr>
          <a:xfrm>
            <a:off x="6239429" y="1633168"/>
            <a:ext cx="5088174" cy="1795832"/>
          </a:xfrm>
          <a:prstGeom prst="rect">
            <a:avLst/>
          </a:prstGeom>
        </p:spPr>
        <p:txBody>
          <a:bodyPr wrap="non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7.</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처치 시 이동속도 증가 (쿨타임 20초)</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사망 아이콘 → 발바닥에 이펙트 연결 이미지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8.</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더블 점프 가능</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공중에 떠 있는 캐릭터 실루엣 + 이중 잔상 표현</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9.</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긴급 회피 (피격 시 회피 확률 30%)</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번개 + 실루엣이 순간이동하는 듯한 느낌</a:t>
            </a:r>
            <a:endParaRPr lang="ko-KR" altLang="en-US" sz="1400"/>
          </a:p>
        </p:txBody>
      </p:sp>
      <p:pic>
        <p:nvPicPr>
          <p:cNvPr id="11" name=""/>
          <p:cNvPicPr>
            <a:picLocks noChangeAspect="1"/>
          </p:cNvPicPr>
          <p:nvPr/>
        </p:nvPicPr>
        <p:blipFill rotWithShape="1">
          <a:blip r:embed="rId2"/>
          <a:stretch>
            <a:fillRect/>
          </a:stretch>
        </p:blipFill>
        <p:spPr>
          <a:xfrm>
            <a:off x="6239429" y="3429000"/>
            <a:ext cx="3225489" cy="3245817"/>
          </a:xfrm>
          <a:prstGeom prst="rect">
            <a:avLst/>
          </a:prstGeom>
        </p:spPr>
      </p:pic>
      <p:sp>
        <p:nvSpPr>
          <p:cNvPr id="12" name=""/>
          <p:cNvSpPr txBox="1"/>
          <p:nvPr/>
        </p:nvSpPr>
        <p:spPr>
          <a:xfrm>
            <a:off x="9784351" y="4243233"/>
            <a:ext cx="1543252" cy="365371"/>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 예시</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1661242" y="5728313"/>
            <a:ext cx="1544873" cy="358817"/>
          </a:xfrm>
          <a:prstGeom prst="rect">
            <a:avLst/>
          </a:prstGeom>
        </p:spPr>
        <p:txBody>
          <a:bodyPr wrap="none">
            <a:sp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규격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88</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픽셀</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30427555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특성</a:t>
            </a:r>
            <a:r>
              <a:rPr lang="en-US" altLang="ko-KR"/>
              <a:t> IC</a:t>
            </a:r>
            <a:r>
              <a:rPr lang="ko-KR" altLang="en-US"/>
              <a:t> </a:t>
            </a:r>
            <a:r>
              <a:rPr lang="en-US" altLang="ko-KR"/>
              <a:t>[3</a:t>
            </a:r>
            <a:r>
              <a:rPr lang="ko-KR" altLang="en-US"/>
              <a:t>단계</a:t>
            </a:r>
            <a:r>
              <a:rPr lang="en-US" altLang="ko-KR"/>
              <a:t>]</a:t>
            </a:r>
            <a:endParaRPr lang="en-US" altLang="ko-KR"/>
          </a:p>
        </p:txBody>
      </p:sp>
      <p:sp>
        <p:nvSpPr>
          <p:cNvPr id="6" name=""/>
          <p:cNvSpPr/>
          <p:nvPr/>
        </p:nvSpPr>
        <p:spPr>
          <a:xfrm>
            <a:off x="637799" y="1632669"/>
            <a:ext cx="5340210" cy="3720381"/>
          </a:xfrm>
          <a:prstGeom prst="rect">
            <a:avLst/>
          </a:prstGeom>
          <a:noFill/>
          <a:ln>
            <a:noFill/>
          </a:ln>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1.</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이중 공격 (일정 확률로 추가 공격 발동)</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두 개의 검/총이 겹치며 파란 번개가 튀는 이미지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2.</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치명타 데미지 증가 (치명타 피해량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칼 아이콘에 불꽃 이펙트 강조</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3.</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체력 30% 이하 시 피해량 증가 (피해량 10%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핏자국 배경에 무기 아이콘이 겹쳐진 모습</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4.</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응급 복구 (쿨타임 360초)</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체력이 낮아진 아이콘에서 회복되는 듯한 이펙트</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5.</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방어력 강화 (피격 시 방어력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데미지를 막아내는 실드에 전기 이펙트 추가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6.</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내구력 강화 (피격 시 20초간 방어력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철제 방어구에 시간 아이콘 덧붙인 형태</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p:txBody>
      </p:sp>
      <p:sp>
        <p:nvSpPr>
          <p:cNvPr id="7" name=""/>
          <p:cNvSpPr txBox="1"/>
          <p:nvPr/>
        </p:nvSpPr>
        <p:spPr>
          <a:xfrm>
            <a:off x="6346720" y="1632669"/>
            <a:ext cx="5235676" cy="1796331"/>
          </a:xfrm>
          <a:prstGeom prst="rect">
            <a:avLst/>
          </a:prstGeom>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7.</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증기 점프 (점프 높이 50%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스팀펑크식 부스터 + 공중 점프 실루엣</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8.</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단거리 2회 이동 가능 (쿨타임 20초)</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두 개의 화살표 + 캐릭터 실루엣이 중첩된 이미지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9.</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회피 시 이동 속도 증가 (이속 20% 증가)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캐릭터가 회피 중 반짝이며 도망치는 이미지</a:t>
            </a:r>
            <a:endParaRPr lang="ko-KR" altLang="en-US"/>
          </a:p>
        </p:txBody>
      </p:sp>
      <p:pic>
        <p:nvPicPr>
          <p:cNvPr id="8" name=""/>
          <p:cNvPicPr>
            <a:picLocks noChangeAspect="1"/>
          </p:cNvPicPr>
          <p:nvPr/>
        </p:nvPicPr>
        <p:blipFill rotWithShape="1">
          <a:blip r:embed="rId2"/>
          <a:stretch>
            <a:fillRect/>
          </a:stretch>
        </p:blipFill>
        <p:spPr>
          <a:xfrm>
            <a:off x="6346720" y="3429000"/>
            <a:ext cx="3160659" cy="3160659"/>
          </a:xfrm>
          <a:prstGeom prst="rect">
            <a:avLst/>
          </a:prstGeom>
        </p:spPr>
      </p:pic>
      <p:sp>
        <p:nvSpPr>
          <p:cNvPr id="9" name=""/>
          <p:cNvSpPr txBox="1"/>
          <p:nvPr/>
        </p:nvSpPr>
        <p:spPr>
          <a:xfrm>
            <a:off x="9670436" y="4243233"/>
            <a:ext cx="1543252" cy="365371"/>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 예시</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0" name=""/>
          <p:cNvSpPr txBox="1"/>
          <p:nvPr/>
        </p:nvSpPr>
        <p:spPr>
          <a:xfrm>
            <a:off x="1661242" y="5728313"/>
            <a:ext cx="1544873" cy="358817"/>
          </a:xfrm>
          <a:prstGeom prst="rect">
            <a:avLst/>
          </a:prstGeom>
        </p:spPr>
        <p:txBody>
          <a:bodyPr wrap="none">
            <a:sp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규격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en-US" altLang="ko-KR" sz="1800" b="0" i="0" u="none" strike="noStrike" kern="1200" cap="none" spc="0" normalizeH="0" baseline="0" mc:Ignorable="hp" hp:hslEmbossed="0">
                <a:solidFill>
                  <a:srgbClr val="000000"/>
                </a:solidFill>
                <a:latin typeface="Calibri"/>
                <a:ea typeface="맑은 고딕"/>
                <a:cs typeface="Calibri"/>
              </a:rPr>
              <a:t>88</a:t>
            </a: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픽셀</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13358317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특성</a:t>
            </a:r>
            <a:r>
              <a:rPr lang="en-US" altLang="ko-KR"/>
              <a:t> IC</a:t>
            </a:r>
            <a:r>
              <a:rPr lang="ko-KR" altLang="en-US"/>
              <a:t> </a:t>
            </a:r>
            <a:r>
              <a:rPr lang="en-US" altLang="ko-KR"/>
              <a:t>[</a:t>
            </a:r>
            <a:r>
              <a:rPr lang="ko-KR" altLang="en-US"/>
              <a:t>최종단계</a:t>
            </a:r>
            <a:r>
              <a:rPr lang="en-US" altLang="ko-KR"/>
              <a:t>]</a:t>
            </a:r>
            <a:endParaRPr lang="en-US" altLang="ko-KR"/>
          </a:p>
        </p:txBody>
      </p:sp>
      <p:sp>
        <p:nvSpPr>
          <p:cNvPr id="6" name=""/>
          <p:cNvSpPr/>
          <p:nvPr/>
        </p:nvSpPr>
        <p:spPr>
          <a:xfrm>
            <a:off x="646786" y="1979487"/>
            <a:ext cx="6106509" cy="2649396"/>
          </a:xfrm>
          <a:prstGeom prst="rect">
            <a:avLst/>
          </a:prstGeom>
          <a:noFill/>
          <a:ln>
            <a:noFill/>
          </a:ln>
        </p:spPr>
        <p:txBody>
          <a:bodyPr wrap="square">
            <a:spAutoFit/>
          </a:bodyPr>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1.</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과충전 사격 (공격력 40% 증가, 초당 체력 2% 소모)</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과열된 총구에서 붉은 불꽃 + 과부하 전기 이펙트</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2.</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불굴의 전사 (방어력 40% 증가, 초당 체력 3% 회복)</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철갑 슈트 실루엣 + 녹색 에너지로 몸이 회복되는 느낌</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lang="en-US" altLang="ko-KR" sz="1400" b="0" i="0" strike="noStrike" mc:Ignorable="hp" hp:hslEmbossed="0">
                <a:solidFill>
                  <a:srgbClr val="000000">
                    <a:alpha val="100000"/>
                  </a:srgbClr>
                </a:solidFill>
                <a:latin typeface="맑은 고딕"/>
                <a:ea typeface="맑은 고딕"/>
              </a:rPr>
              <a:t>3.</a:t>
            </a:r>
            <a:r>
              <a:rPr xmlns:mc="http://schemas.openxmlformats.org/markup-compatibility/2006" xmlns:hp="http://schemas.haansoft.com/office/presentation/8.0" lang="ko-KR" altLang="en-US" sz="1400" b="0" i="0" strike="noStrike" mc:Ignorable="hp" hp:hslEmbossed="0">
                <a:solidFill>
                  <a:srgbClr val="000000">
                    <a:alpha val="100000"/>
                  </a:srgbClr>
                </a:solidFill>
                <a:latin typeface="맑은 고딕"/>
                <a:ea typeface="맑은 고딕"/>
              </a:rPr>
              <a:t> </a:t>
            </a: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시간 왜곡 (모든 행동속도 50% 증가, 지속시간 5초)</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a:p>
            <a:pPr algn="l">
              <a:defRPr/>
            </a:pPr>
            <a:r>
              <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rPr>
              <a:t>디자인 설명: 시계 조각 + 캐릭터 실루엣이 3중 겹쳐진 이미지</a:t>
            </a:r>
            <a:endParaRPr xmlns:mc="http://schemas.openxmlformats.org/markup-compatibility/2006" xmlns:hp="http://schemas.haansoft.com/office/presentation/8.0" sz="1400" b="0" i="0" strike="noStrike" mc:Ignorable="hp" hp:hslEmbossed="0">
              <a:solidFill>
                <a:srgbClr val="000000">
                  <a:alpha val="100000"/>
                </a:srgbClr>
              </a:solidFill>
              <a:latin typeface="맑은 고딕"/>
              <a:ea typeface="맑은 고딕"/>
            </a:endParaRPr>
          </a:p>
        </p:txBody>
      </p:sp>
      <p:pic>
        <p:nvPicPr>
          <p:cNvPr id="7" name=""/>
          <p:cNvPicPr>
            <a:picLocks noChangeAspect="1"/>
          </p:cNvPicPr>
          <p:nvPr/>
        </p:nvPicPr>
        <p:blipFill rotWithShape="1">
          <a:blip r:embed="rId2"/>
          <a:stretch>
            <a:fillRect/>
          </a:stretch>
        </p:blipFill>
        <p:spPr>
          <a:xfrm>
            <a:off x="6172189" y="3018396"/>
            <a:ext cx="581106" cy="571579"/>
          </a:xfrm>
          <a:prstGeom prst="rect">
            <a:avLst/>
          </a:prstGeom>
        </p:spPr>
      </p:pic>
      <p:pic>
        <p:nvPicPr>
          <p:cNvPr id="8" name=""/>
          <p:cNvPicPr>
            <a:picLocks noChangeAspect="1"/>
          </p:cNvPicPr>
          <p:nvPr/>
        </p:nvPicPr>
        <p:blipFill rotWithShape="1">
          <a:blip r:embed="rId3"/>
          <a:stretch>
            <a:fillRect/>
          </a:stretch>
        </p:blipFill>
        <p:spPr>
          <a:xfrm>
            <a:off x="6172189" y="1979487"/>
            <a:ext cx="581106" cy="581106"/>
          </a:xfrm>
          <a:prstGeom prst="rect">
            <a:avLst/>
          </a:prstGeom>
        </p:spPr>
      </p:pic>
      <p:pic>
        <p:nvPicPr>
          <p:cNvPr id="9" name=""/>
          <p:cNvPicPr>
            <a:picLocks noChangeAspect="1"/>
          </p:cNvPicPr>
          <p:nvPr/>
        </p:nvPicPr>
        <p:blipFill rotWithShape="1">
          <a:blip r:embed="rId4"/>
          <a:stretch>
            <a:fillRect/>
          </a:stretch>
        </p:blipFill>
        <p:spPr>
          <a:xfrm>
            <a:off x="6174195" y="4057304"/>
            <a:ext cx="579100" cy="571579"/>
          </a:xfrm>
          <a:prstGeom prst="rect">
            <a:avLst/>
          </a:prstGeom>
        </p:spPr>
      </p:pic>
      <p:pic>
        <p:nvPicPr>
          <p:cNvPr id="11" name=""/>
          <p:cNvPicPr>
            <a:picLocks noChangeAspect="1"/>
          </p:cNvPicPr>
          <p:nvPr/>
        </p:nvPicPr>
        <p:blipFill rotWithShape="1">
          <a:blip r:embed="rId5"/>
          <a:stretch>
            <a:fillRect/>
          </a:stretch>
        </p:blipFill>
        <p:spPr>
          <a:xfrm>
            <a:off x="7146267" y="2328709"/>
            <a:ext cx="4877480" cy="2200582"/>
          </a:xfrm>
          <a:prstGeom prst="rect">
            <a:avLst/>
          </a:prstGeom>
        </p:spPr>
      </p:pic>
      <p:sp>
        <p:nvSpPr>
          <p:cNvPr id="12" name=""/>
          <p:cNvSpPr txBox="1"/>
          <p:nvPr/>
        </p:nvSpPr>
        <p:spPr>
          <a:xfrm>
            <a:off x="8953501" y="4847508"/>
            <a:ext cx="1543252" cy="636987"/>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예시</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46949760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sz="2100">
                <a:latin typeface="맑은 고딕"/>
              </a:rPr>
              <a:t>부활 시스템 </a:t>
            </a:r>
            <a:r>
              <a:rPr lang="en-US" altLang="ko-KR" sz="2100">
                <a:latin typeface="맑은 고딕"/>
              </a:rPr>
              <a:t>-</a:t>
            </a:r>
            <a:r>
              <a:rPr lang="ko-KR" altLang="en-US" sz="2100">
                <a:latin typeface="맑은 고딕"/>
              </a:rPr>
              <a:t> 로그라이크 게임으로써 캐릭터가 사망을 하는 경우 마을에서 부활한다</a:t>
            </a:r>
            <a:r>
              <a:rPr lang="en-US" altLang="ko-KR" sz="2100">
                <a:latin typeface="맑은 고딕"/>
              </a:rPr>
              <a:t>.</a:t>
            </a:r>
            <a:endParaRPr lang="en-US" altLang="ko-KR"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장비 하나를 선택</a:t>
            </a:r>
            <a:r>
              <a:rPr lang="en-US" altLang="ko-KR" sz="2100">
                <a:solidFill>
                  <a:srgbClr val="ff0000"/>
                </a:solidFill>
                <a:latin typeface="맑은 고딕"/>
              </a:rPr>
              <a:t>,</a:t>
            </a:r>
            <a:r>
              <a:rPr lang="ko-KR" altLang="en-US" sz="2100">
                <a:solidFill>
                  <a:srgbClr val="ff0000"/>
                </a:solidFill>
                <a:latin typeface="맑은 고딕"/>
              </a:rPr>
              <a:t> 선택한 장비를 가지고 부활한다</a:t>
            </a:r>
            <a:r>
              <a:rPr lang="en-US" altLang="ko-KR" sz="2100">
                <a:solidFill>
                  <a:srgbClr val="ff0000"/>
                </a:solidFill>
                <a:latin typeface="맑은 고딕"/>
              </a:rPr>
              <a:t>)</a:t>
            </a:r>
            <a:endParaRPr lang="en-US" altLang="ko-KR" sz="2100">
              <a:latin typeface="맑은 고딕"/>
            </a:endParaRPr>
          </a:p>
          <a:p>
            <a:pPr marL="0" indent="0">
              <a:buNone/>
              <a:defRPr/>
            </a:pPr>
            <a:endParaRPr lang="en-US" altLang="ko-KR" sz="2100">
              <a:latin typeface="맑은 고딕"/>
            </a:endParaRPr>
          </a:p>
          <a:p>
            <a:pPr>
              <a:defRPr/>
            </a:pPr>
            <a:r>
              <a:rPr lang="ko-KR" altLang="en-US" sz="2100">
                <a:latin typeface="맑은 고딕"/>
              </a:rPr>
              <a:t>환생 시스템 </a:t>
            </a:r>
            <a:r>
              <a:rPr lang="en-US" altLang="ko-KR" sz="2100">
                <a:latin typeface="맑은 고딕"/>
              </a:rPr>
              <a:t>-</a:t>
            </a:r>
            <a:r>
              <a:rPr lang="ko-KR" altLang="en-US" sz="2100">
                <a:latin typeface="맑은 고딕"/>
              </a:rPr>
              <a:t> 더 이상 레벨을 올릴 수 없는 레벨에 도착하는 경우 선택적으로 환생을 진행할 수 있다</a:t>
            </a:r>
            <a:endParaRPr lang="ko-KR" altLang="en-US"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경험치 획등량 </a:t>
            </a:r>
            <a:r>
              <a:rPr lang="en-US" altLang="ko-KR" sz="2100">
                <a:solidFill>
                  <a:srgbClr val="ff0000"/>
                </a:solidFill>
                <a:latin typeface="맑은 고딕"/>
              </a:rPr>
              <a:t>20%</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올스탯 </a:t>
            </a:r>
            <a:r>
              <a:rPr lang="en-US" altLang="ko-KR" sz="2100">
                <a:solidFill>
                  <a:srgbClr val="ff0000"/>
                </a:solidFill>
                <a:latin typeface="맑은 고딕"/>
              </a:rPr>
              <a:t>5%</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a:t>
            </a:r>
            <a:endParaRPr lang="ko-KR" altLang="en-US" sz="2100">
              <a:solidFill>
                <a:srgbClr val="ff0000"/>
              </a:solidFill>
              <a:latin typeface="맑은 고딕"/>
            </a:endParaRPr>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pic>
        <p:nvPicPr>
          <p:cNvPr id="21" name=""/>
          <p:cNvPicPr>
            <a:picLocks noChangeAspect="1"/>
          </p:cNvPicPr>
          <p:nvPr/>
        </p:nvPicPr>
        <p:blipFill rotWithShape="1">
          <a:blip r:embed="rId8"/>
          <a:stretch>
            <a:fillRect/>
          </a:stretch>
        </p:blipFill>
        <p:spPr>
          <a:xfrm>
            <a:off x="4501816" y="406213"/>
            <a:ext cx="3188368" cy="1771315"/>
          </a:xfrm>
          <a:prstGeom prst="rect">
            <a:avLst/>
          </a:prstGeom>
        </p:spPr>
      </p:pic>
      <p:pic>
        <p:nvPicPr>
          <p:cNvPr id="22" name=""/>
          <p:cNvPicPr>
            <a:picLocks noChangeAspect="1"/>
          </p:cNvPicPr>
          <p:nvPr/>
        </p:nvPicPr>
        <p:blipFill rotWithShape="1">
          <a:blip r:embed="rId9"/>
          <a:stretch>
            <a:fillRect/>
          </a:stretch>
        </p:blipFill>
        <p:spPr>
          <a:xfrm>
            <a:off x="4501816" y="406213"/>
            <a:ext cx="3188368" cy="1771315"/>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ff0000"/>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4" name=""/>
          <p:cNvPicPr>
            <a:picLocks noGrp="1" noChangeAspect="1"/>
          </p:cNvPicPr>
          <p:nvPr>
            <p:ph idx="1"/>
          </p:nvPr>
        </p:nvPicPr>
        <p:blipFill rotWithShape="1">
          <a:blip r:embed="rId2"/>
          <a:stretch>
            <a:fillRect/>
          </a:stretch>
        </p:blipFill>
        <p:spPr>
          <a:xfrm>
            <a:off x="3362586" y="1600200"/>
            <a:ext cx="5466822"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1230</ep:Words>
  <ep:PresentationFormat>화면 슬라이드 쇼(4:3)</ep:PresentationFormat>
  <ep:Paragraphs>267</ep:Paragraphs>
  <ep:Slides>38</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38</vt:i4>
      </vt:variant>
    </vt:vector>
  </ep:HeadingPairs>
  <ep:TitlesOfParts>
    <vt:vector size="39"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키 설정</vt:lpstr>
      <vt:lpstr>특성</vt:lpstr>
      <vt:lpstr>근거리 &amp; 원거리 무기</vt:lpstr>
      <vt:lpstr>전설 아이템</vt:lpstr>
      <vt:lpstr>버프 시스템</vt:lpstr>
      <vt:lpstr>디버프 시스템</vt:lpstr>
      <vt:lpstr>UI기획(시스템)</vt:lpstr>
      <vt:lpstr>UI기획(시스템)</vt:lpstr>
      <vt:lpstr>UI기획(인벤토리)</vt:lpstr>
      <vt:lpstr>UI기획(특성)</vt:lpstr>
      <vt:lpstr>UI기획(설정)</vt:lpstr>
      <vt:lpstr>UI기획(시스템)</vt:lpstr>
      <vt:lpstr>특성 IC [1단계]</vt:lpstr>
      <vt:lpstr>특성 IC [2단계]</vt:lpstr>
      <vt:lpstr>특성 IC [3단계]</vt:lpstr>
      <vt:lpstr>특성 IC [최종단계]</vt:lpstr>
      <vt:lpstr>부활/환생 시스템</vt:lpstr>
      <vt:lpstr>애니메이션 프레임</vt:lpstr>
      <vt:lpstr>슬라이드 38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2025-04-13T05:29:03.604</dcterms:modified>
  <cp:revision>443</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